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3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757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687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1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39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dirty="0"/>
              <a:t>Клацніть, щоб відредагувати стилі зразків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925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032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288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24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189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726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E5ABD7-A0BF-4ED9-A962-8D2ADD23A2E5}" type="datetimeFigureOut">
              <a:rPr lang="uk-UA" smtClean="0"/>
              <a:t>01.09.25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6489104-D5AD-486E-9E33-74EBF38C3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22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://bit.ly/4jG2Rdg?fbclid%3DIwZXh0bgNhZW0CMTAAYnJpZBExenk0MTZoSG1rY1VTNmVJTgEeMgkeNk2ZJYV3BJEAFtOiG2UbBNVPluRaJNUBF1wUTrEOICZo2Yb0YyrT1Fg_aem_RGPOVYeFqRhJcciBDlIDyg&amp;h=AT2fHTYaALmPXf8wWzYv-GB1cxSTUcBZygSqyUZgTFbbgy17b9nYovVRT6r4b03sMTxQHvsV8n_RToomrnJW0XB_tl11MxJuUB6-dFWdE26Tr43pCipa1DgLtZ8KQtWJb-kibRk2LsL-dw&amp;__tn__=-UK-y-R&amp;c%5b0%5d=AT0vJOQEaBjhl-JEnsGNJx1gK0OeFqK85frhIlFz5sAoRKJCpy1SQUQOOY0DnQiXaQdGZwAwkuhZfnUnYY-p6WoyGylpnWq-LqQISxKmVXbOgRC1eh6ST5-t_fqWzk0i_lWFOwjCmgQMaryM8nmef49vngZubpl2dF98l1HKco--GXHd5LSZFz2FyxivzKJcSRIkr-jCcGNgO_vRkPQp9_kYMpk3HRbORXRYE0JyC7fh9q59Mzk_V4kxPoAIkw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url.li/xkyup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ib.iitta.gov.ua/id/eprint/743114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k-s.org.ua/resources/p-academy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lipr.cc/MxS4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tWXU5G6ZkTiwk1KT4efIj5NMQFPsrHR2/edit?usp=sharing&amp;ouid=110591256453094684307&amp;rtpof=true&amp;sd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owareu.com/produkty" TargetMode="External"/><Relationship Id="rId2" Type="http://schemas.openxmlformats.org/officeDocument/2006/relationships/hyperlink" Target="https://k-s.org.ua/resources/online-specialis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o.gov.ua/wp-content/uploads/2025/04/rekomendatsii-dlia-provedennia-informatsiyno-prosvitnytskykh-zakhodiv-shchodo-nedopushchennia-verbuvannia-ditey-ta-zaluchennia-ikh-do-dyversiynoi-diialnosti.pdf" TargetMode="External"/><Relationship Id="rId2" Type="http://schemas.openxmlformats.org/officeDocument/2006/relationships/hyperlink" Target="https://www.youtube.com/watch?v=Cb6oDN9Ha5g&amp;ab_channel=MONUKRAINE&amp;fbclid=IwY2xjawK86xhleHRuA2FlbQIxMABicmlkETFJVkhQbVZzeWd0d0VVbHdkAR6ZteOt6OkbQ5LruLQlcvLTARp4yM1nso6UIeuDhxSPajP9ZKMmVksG8jWMSw_aem_m-X87rbNOpnurNqqFEG_L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mzo.gov.ua/diyalnist/osvitni-posluhy-pidvyshchennia-%20kvalifikatsii/osvitni-prohram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6F264-10B0-4147-99AF-36824F286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42" y="363984"/>
            <a:ext cx="9729925" cy="4154750"/>
          </a:xfrm>
        </p:spPr>
        <p:txBody>
          <a:bodyPr>
            <a:normAutofit/>
          </a:bodyPr>
          <a:lstStyle/>
          <a:p>
            <a:r>
              <a:rPr lang="uk-UA" sz="5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 напрямки роботи психологічної служби у системі освіти в 2025-2026 </a:t>
            </a:r>
            <a:br>
              <a:rPr lang="uk-UA" sz="5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 році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BDE8E96-6DF5-4803-ADA8-38A6597FB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3830" y="5193436"/>
            <a:ext cx="8054582" cy="1162975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Кабінет «Навчально-методичний центр психологічної служби»</a:t>
            </a:r>
          </a:p>
          <a:p>
            <a:r>
              <a:rPr lang="uk-UA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Н.Яремкович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49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542D1-EFF5-4D4A-985A-B2748FBB0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528" y="751728"/>
            <a:ext cx="11034944" cy="1544714"/>
          </a:xfrm>
        </p:spPr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 від 04 червня 2025 р. № 658 </a:t>
            </a:r>
            <a:b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затвердження Типової програми унеможливлення насильства та жорстокого поводження з дітьми» </a:t>
            </a:r>
            <a:b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(доступ за покликанням: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https://bit.ly/4jG2Rdg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3EC61C-A8E8-4C22-8632-2675538CB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4046" y="2472876"/>
            <a:ext cx="5311954" cy="3781442"/>
          </a:xfrm>
        </p:spPr>
        <p:txBody>
          <a:bodyPr>
            <a:normAutofit fontScale="70000" lnSpcReduction="20000"/>
          </a:bodyPr>
          <a:lstStyle/>
          <a:p>
            <a:pPr marL="4572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Передбачено, що це документ, який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застосовуватися усіма закладами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молодіжними центрами, дитячими, молодіжними громадськими об’єднаннями, іншими громадськими об’єднаннями (тобто суб’єктами, які працюють з дітьми та молоддю) для: 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 середовища, вільного від насильства та жорстокого поводження з дитиною;</a:t>
            </a:r>
          </a:p>
          <a:p>
            <a:pPr marL="4572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запровадження системи інформування про випадки (або підозру на випадки) насильства та жорстокого поводження з дітьми у суб’єкті; </a:t>
            </a:r>
          </a:p>
          <a:p>
            <a:pPr algn="just">
              <a:buFontTx/>
              <a:buChar char="-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оперативного розгляду цих випадків та реагування на них.</a:t>
            </a:r>
          </a:p>
          <a:p>
            <a:pPr marL="45720" indent="0" algn="just">
              <a:buNone/>
            </a:pPr>
            <a:r>
              <a:rPr lang="uk-UA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 цієї Типової програми визначалося частиною 6 статті 10 Закону України «Про охорону дитинства» </a:t>
            </a:r>
            <a:r>
              <a:rPr lang="uk-UA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с.22).</a:t>
            </a:r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06D9603-C41F-4059-A265-1B955A3B1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634" y="2472876"/>
            <a:ext cx="4750885" cy="36078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Типової програми усі суб’єкти роботи з дітьми мають розробити та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затвердити своє Положення про запобігання та протидію насильству та жорстокому поводженню з дітьми.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 цих суб’єктів повинні бути ознайомлені з Положенням та інформацією про захист дітей від усіх форм насильства, зокрема домашнього насильства, експлуатації, цькування, найгірших форм дитячої праці або інших проявів жорстокого поводження з дитиною.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визначає пункт 2 Типової програми.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кроком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с.23).</a:t>
            </a:r>
          </a:p>
        </p:txBody>
      </p:sp>
    </p:spTree>
    <p:extLst>
      <p:ext uri="{BB962C8B-B14F-4D97-AF65-F5344CB8AC3E}">
        <p14:creationId xmlns:p14="http://schemas.microsoft.com/office/powerpoint/2010/main" val="178178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49A6133-6F38-42E6-AB76-18D6980C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2660"/>
            <a:ext cx="9875520" cy="68358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Корекційна робота</a:t>
            </a:r>
            <a:br>
              <a:rPr lang="uk-UA" dirty="0"/>
            </a:b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700F348-082A-42BC-8FCA-B74847FDA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1020932"/>
            <a:ext cx="10305657" cy="530440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 на підтримку учнів, які мають психоемоційні, поведінкові або навчальні труднощі, а також на допомогу в подоланні різноманітних психологічних проблем, що виникають у процесі розвитку. </a:t>
            </a:r>
          </a:p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метою корекційної роботи є полегшення або усунення негативних проявів і розладів, що можуть впливати на адаптацію здобувачів освіти до навчального процесу, соціуму та розвитку їхнього потенціалу.</a:t>
            </a:r>
          </a:p>
          <a:p>
            <a:pPr algn="just"/>
            <a:r>
              <a:rPr lang="ru-RU" sz="7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напрямки </a:t>
            </a:r>
            <a:r>
              <a:rPr lang="ru-RU" sz="7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корекційної</a:t>
            </a:r>
            <a:r>
              <a:rPr lang="ru-RU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психоемоційних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розладів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 поведінкових порушень.</a:t>
            </a:r>
          </a:p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 труднощів у навчанні.</a:t>
            </a:r>
          </a:p>
          <a:p>
            <a:pPr algn="just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комунікативних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 наслідків травм.</a:t>
            </a:r>
          </a:p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Психолого-педагогічний моніторинг</a:t>
            </a:r>
            <a:r>
              <a:rPr lang="uk-UA" sz="7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с.33</a:t>
            </a:r>
          </a:p>
          <a:p>
            <a:pPr marL="45720" indent="0" algn="just">
              <a:buNone/>
            </a:pPr>
            <a:r>
              <a:rPr lang="uk-UA" sz="7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корекційної роботи  с.32</a:t>
            </a:r>
          </a:p>
          <a:p>
            <a:pPr marL="45720" indent="0" algn="just">
              <a:buNone/>
            </a:pPr>
            <a:br>
              <a:rPr lang="uk-UA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рекомендовано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ДНУ «ІМЗО» (</a:t>
            </a:r>
            <a:r>
              <a:rPr lang="ru-RU" sz="8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http://surl.li/xkyups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(с.33).</a:t>
            </a:r>
          </a:p>
          <a:p>
            <a:pPr marL="45720" indent="0" algn="just">
              <a:buNone/>
            </a:pPr>
            <a:br>
              <a:rPr lang="ru-RU" sz="8000" dirty="0"/>
            </a:br>
            <a:endParaRPr lang="uk-UA" sz="8000" dirty="0"/>
          </a:p>
          <a:p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281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B66EDC36-D090-48A5-8BBC-132C720BE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1349" y="1560610"/>
            <a:ext cx="10641051" cy="46159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Інтервізія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колегіальна підтримка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важливими інструментами професійного розвитку практичних психологів, особливо в умовах постійного стресу. Вони сприяють емоційній стійкості, обміну досвідом та ефективному розв’язанню складних професійних ситуацій.</a:t>
            </a:r>
          </a:p>
          <a:p>
            <a:pPr algn="just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uk-UA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інтервізійної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підтримки практичних психологів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здійснюють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постковідну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соціально-психологічну реабілітацію учасників освітнього процесу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спецкурсу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за наук. ред. В. Г. Панка. – Київ: УНМЦ практичної психології і соціальної роботи, 2024. 53 с. Доступ за покликанням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https://lib.iitta.gov.ua/id/eprint/743114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45720" indent="0">
              <a:buNone/>
            </a:pPr>
            <a:br>
              <a:rPr lang="en-US" sz="2400" dirty="0"/>
            </a:br>
            <a:endParaRPr lang="uk-UA" sz="2400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2FBE92F-2903-4F1A-8588-135A39F7D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0229" y="585249"/>
            <a:ext cx="11138263" cy="1452558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 з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buNone/>
            </a:pP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01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CD86066-160E-482A-8143-E049F861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10099766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дітей з особливими освітніми потребами в умовах інклюзивної освіти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5A3FC10-4DEB-4D7E-B127-F6241EB72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60022"/>
            <a:ext cx="9872871" cy="3735977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 психологічної служби закладу освіти відіграють одну з ключових ролей у розвитку інклюзивної освіти.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Навчально-методичні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(с.35).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ru-RU" dirty="0"/>
            </a:b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277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376C0BE-0FEB-4ECC-A8D5-ACE205FF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3C37D78-D668-4FD0-9350-D80CA5C7D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Спрямоване на підтримку всіх учасників освітнього процесу: здобувачів освіти, батьків, педагогічних працівників, адміністрації закладів освіти.</a:t>
            </a:r>
          </a:p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 консультаційної роботи є надання своєчасної, кваліфікованої психологічної та соціально-педагогічної допомоги з питань розвитку, виховання, навчання, міжособистісних відносин, емоційного стану, поведінки та соціальної адаптації дітей і підлітків.</a:t>
            </a:r>
          </a:p>
          <a:p>
            <a:pPr algn="just"/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Консультаційну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педагогами,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адміністрацією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партнерами (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службами у справах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інклюзивно-ресурсними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центрами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(с.37).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7138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EA374-30D6-4792-90C1-A36ABE5EB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з громадськістю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94CF43-49B1-43EB-9E3A-EC5816D61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напрям діяльності фахівців психологічної служби у системі освіти України спрямовано на налагодження ефективної взаємодії з усіма суб’єктами освітнього та соціального середовища задля створення безпечного, інклюзивного й підтримувального простору для розвитку дітей та молоді. 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Навчально-методичнимі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батьками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«Коло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https://k-s.org.ua/resources/p-academy/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 психологічної служби через активні зв’язки з громадськістю сприяють утвердженню цінностей взаємоповаги, психічного здоров’я, толерантності, гуманності, а також підвищують ефективність психологічного супроводу освітнього процесу.</a:t>
            </a:r>
          </a:p>
          <a:p>
            <a:pPr algn="just"/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рекомендувати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неурядових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постраждалих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с.40 ).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0380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17C244-4C8C-48F2-8D44-3D3A855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Організаційно-методична робота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A12389-AFF0-4194-A0EF-02930B11E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Організаційно-методичну діяльність фахівців психологічної служби в системі освіти України спрямовано на підвищення професійної компетентності фахівців, розвиток системи психологічної служби, удосконалення форм і методів роботи відповідно до сучасних викликів та потреб.</a:t>
            </a:r>
            <a:endParaRPr lang="uk-UA" sz="2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Онлайн-курси.</a:t>
            </a:r>
            <a:endParaRPr lang="uk-UA" sz="2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підвищення професійного рівня фахівців психологічної служби у системі освіти України та педагогічних працівників закладів освіти науковцями ДНУ «Інститут модернізації змісту освіти» розроблено спецкурси підвищення кваліфікації для слухачів (освітян) очно-дистанційної форми навчання. Навчання безкоштовне, в онлайн форматі, видають сертифікат на 0,5 кредиту/1 кредит ЄКТС (15/30 год.) (</a:t>
            </a:r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с.47).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047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3A1BA-CBC4-4498-B9FD-0076F5CE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майстерність фахівців психологічної служби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5386C2A-358B-4C47-9D10-3D46B4A50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наказу Міністерства освіти і науки України від 31 травня 2018 року № 555, зареєстрованому в Міністерстві юстиції України 26 червня 2018 року за № 744/32196, (доступ за покликанням: </a:t>
            </a:r>
            <a:r>
              <a:rPr 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https://clipr.cc/MxS4v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щороку на засадах відкритості, прозорості та гласності проводиться Всеукраїнський конкурс авторських програм практичних психологів і соціальних педагогів «Нові технології у новій школі» (с.46).</a:t>
            </a:r>
          </a:p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2025/2026 навчальному році конкурс проводитиметься у номінації «Просвітницькі програми, спрямовані на формування психологічних знань, підвищення рівня психологічної культури і психологічної компетентності учасників освітнього процесу».</a:t>
            </a:r>
          </a:p>
          <a:p>
            <a:pPr marL="45720" indent="0">
              <a:buNone/>
            </a:pPr>
            <a:br>
              <a:rPr lang="uk-UA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740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3AFB36-BCBC-4187-9360-002F1B4F2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32" y="1633492"/>
            <a:ext cx="9997588" cy="7279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листа  ДНУ «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модернізації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r>
              <a:rPr lang="ru-RU" sz="3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07.07.2025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31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21/08-586</a:t>
            </a:r>
            <a:br>
              <a:rPr lang="ru-RU" sz="3100" u="sng" dirty="0">
                <a:solidFill>
                  <a:schemeClr val="tx1"/>
                </a:solidFill>
              </a:rPr>
            </a:br>
            <a:br>
              <a:rPr lang="ru-RU" sz="3100" u="sng" dirty="0">
                <a:solidFill>
                  <a:schemeClr val="tx1"/>
                </a:solidFill>
              </a:rPr>
            </a:br>
            <a:r>
              <a:rPr lang="ru-RU" sz="40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100" dirty="0">
                <a:solidFill>
                  <a:schemeClr val="tx1"/>
                </a:solidFill>
              </a:rPr>
            </a:b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E3EBDE3-D58C-4F06-AC94-46560A2EB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94626"/>
            <a:ext cx="9872871" cy="3601374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 пріоритетом діяльності психологічної служби в закладах освіти є успішне вирішення складних завдань з метою збереження і зміцнення психологічного здоров’я всіх учасників освітнього процесу.  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Пріоритетним завданням психологічної служби у системі освіти України у 2025/2026 навчальному році залишається збереження і зміцнення психічного здоров’я всіх учасників освітнього процесу: здобувачів освіти, їхніх батьків або законних представників та педагогічних працівників.</a:t>
            </a:r>
          </a:p>
          <a:p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до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покликанням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https://docs.google.com/document/d/1tWXU5G6ZkTiwk1KT4efIj5NMQFPsrHR2/edit?usp=sharing&amp;ouid=110591256453094684307&amp;rtpof=true&amp;sd=true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9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A4097-8B32-4FB6-81FB-7307DDCF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діяльність</a:t>
            </a:r>
            <a:br>
              <a:rPr lang="uk-UA" dirty="0"/>
            </a:b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8460E0-201A-4154-A5AD-066C12488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6858"/>
            <a:ext cx="9872871" cy="448914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психологічної культури учасників освітнього процесу, розвиток навичок емоційного інтелекту,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стресостійкості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комунікації та вирішення конфліктів.</a:t>
            </a:r>
          </a:p>
          <a:p>
            <a:pPr algn="just"/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воєнного стану особливу увагу потрібно приділяти адаптації навчального контенту до потреб дітей, які набули травматичного досвіду, а також підвищенню рівня знань педагогів про методи психологічної підтримки в умовах кризи.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с.7-9).</a:t>
            </a:r>
            <a:endParaRPr lang="uk-UA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uk-UA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477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096B3-0AB5-4A2C-9670-FCF56FC5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Просвітницька робота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037463-60C8-4770-88C0-E6F4C0BB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113" y="1393794"/>
            <a:ext cx="10225758" cy="506027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2900" dirty="0">
                <a:solidFill>
                  <a:schemeClr val="tx1"/>
                </a:solidFill>
              </a:rPr>
              <a:t>Спрямована на підвищення рівня обізнаності всіх учасників освітнього процесу з питань психічного здоров’я, безпеки, прав людини, соціальної взаємодії та формування толерантного суспільства.</a:t>
            </a:r>
          </a:p>
          <a:p>
            <a:pPr algn="just"/>
            <a:r>
              <a:rPr lang="uk-UA" sz="2900" dirty="0">
                <a:solidFill>
                  <a:schemeClr val="tx1"/>
                </a:solidFill>
              </a:rPr>
              <a:t>Із навчальними </a:t>
            </a:r>
            <a:r>
              <a:rPr lang="uk-UA" sz="2900" dirty="0" err="1">
                <a:solidFill>
                  <a:schemeClr val="tx1"/>
                </a:solidFill>
              </a:rPr>
              <a:t>вебінарами</a:t>
            </a:r>
            <a:r>
              <a:rPr lang="uk-UA" sz="2900" dirty="0">
                <a:solidFill>
                  <a:schemeClr val="tx1"/>
                </a:solidFill>
              </a:rPr>
              <a:t>, конференціями, просвітницькими відео для фахівців психологічної служби можна ознайомитися на сторінці центру здоров’я та розвитку «Коло сім’ї» за покликанням</a:t>
            </a:r>
            <a:r>
              <a:rPr lang="en-US" sz="2900" dirty="0">
                <a:solidFill>
                  <a:schemeClr val="tx1"/>
                </a:solidFill>
              </a:rPr>
              <a:t>: </a:t>
            </a:r>
            <a:r>
              <a:rPr lang="en-US" sz="2900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https://k-s.org.ua/resources/online-specialists/</a:t>
            </a:r>
            <a:r>
              <a:rPr lang="en-US" sz="2900" dirty="0">
                <a:solidFill>
                  <a:srgbClr val="0070C0"/>
                </a:solidFill>
              </a:rPr>
              <a:t> </a:t>
            </a:r>
          </a:p>
          <a:p>
            <a:pPr algn="just"/>
            <a:r>
              <a:rPr lang="uk-UA" sz="2900" dirty="0">
                <a:solidFill>
                  <a:schemeClr val="tx1"/>
                </a:solidFill>
              </a:rPr>
              <a:t>Із практичними інструментами для піклування про ментальне здоров'я та плекання стійкості можна ознайомитися на сторінці Всеукраїнської програми ментального здоров’я «Ти як?» за покликанням</a:t>
            </a:r>
            <a:r>
              <a:rPr lang="en-US" sz="2900" dirty="0">
                <a:solidFill>
                  <a:schemeClr val="tx1"/>
                </a:solidFill>
              </a:rPr>
              <a:t>: </a:t>
            </a:r>
            <a:r>
              <a:rPr lang="en-US" sz="29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https://howareu.com/produkty</a:t>
            </a:r>
            <a:r>
              <a:rPr lang="en-US" sz="2900" u="sng" dirty="0">
                <a:solidFill>
                  <a:srgbClr val="0070C0"/>
                </a:solidFill>
              </a:rPr>
              <a:t>.</a:t>
            </a:r>
            <a:r>
              <a:rPr lang="en-US" sz="2900" dirty="0">
                <a:solidFill>
                  <a:srgbClr val="0070C0"/>
                </a:solidFill>
              </a:rPr>
              <a:t> </a:t>
            </a:r>
            <a:br>
              <a:rPr lang="en-US" sz="2900" dirty="0">
                <a:solidFill>
                  <a:schemeClr val="tx1"/>
                </a:solidFill>
              </a:rPr>
            </a:br>
            <a:endParaRPr lang="uk-UA" sz="2900" dirty="0">
              <a:solidFill>
                <a:schemeClr val="tx1"/>
              </a:solidFill>
            </a:endParaRPr>
          </a:p>
          <a:p>
            <a:pPr algn="just"/>
            <a:r>
              <a:rPr lang="uk-UA" sz="2900" dirty="0">
                <a:solidFill>
                  <a:schemeClr val="tx1"/>
                </a:solidFill>
              </a:rPr>
              <a:t>Дуже актуальним стає напрям роботи </a:t>
            </a:r>
            <a:r>
              <a:rPr lang="uk-UA" sz="2900" u="sng" dirty="0">
                <a:solidFill>
                  <a:schemeClr val="tx1"/>
                </a:solidFill>
              </a:rPr>
              <a:t>з дітьми із родин ветеранів</a:t>
            </a:r>
            <a:r>
              <a:rPr lang="uk-UA" sz="2900" dirty="0">
                <a:solidFill>
                  <a:schemeClr val="tx1"/>
                </a:solidFill>
              </a:rPr>
              <a:t>, що обумовлено зростанням кількості сімей, які зазнали впливу війни, та високим ризиком розвитку у дітей психоемоційних порушень, пов’язаних із переживанням втрат, розлуки, тривожності чи адаптації до змін у родині. </a:t>
            </a:r>
          </a:p>
          <a:p>
            <a:pPr algn="just"/>
            <a:r>
              <a:rPr lang="uk-UA" sz="2900" dirty="0">
                <a:solidFill>
                  <a:schemeClr val="tx1"/>
                </a:solidFill>
              </a:rPr>
              <a:t>Психологічна підтримка таких дітей є важливим чинником збереження їхнього психічного здоров’я, емоційного благополуччя та успішної соціалізації в умовах освітнього процесу. </a:t>
            </a:r>
          </a:p>
          <a:p>
            <a:pPr algn="just"/>
            <a:r>
              <a:rPr lang="uk-UA" sz="2900" dirty="0">
                <a:solidFill>
                  <a:schemeClr val="tx1"/>
                </a:solidFill>
              </a:rPr>
              <a:t>Забезпечення якісного психолого-педагогічного супроводу сприяє формуванню стійкості, розвитку навичок подолання стресу та зміцненню довіри до дорослих.</a:t>
            </a:r>
          </a:p>
          <a:p>
            <a:pPr marL="45720" indent="0">
              <a:buNone/>
            </a:pPr>
            <a:br>
              <a:rPr lang="uk-UA" sz="2900" dirty="0">
                <a:solidFill>
                  <a:schemeClr val="tx1"/>
                </a:solidFill>
              </a:rPr>
            </a:br>
            <a:r>
              <a:rPr lang="uk-UA" sz="2900" u="sng" dirty="0">
                <a:solidFill>
                  <a:schemeClr val="tx1"/>
                </a:solidFill>
              </a:rPr>
              <a:t>    </a:t>
            </a:r>
            <a:r>
              <a:rPr lang="uk-UA" sz="2900" i="1" u="sng" dirty="0">
                <a:solidFill>
                  <a:schemeClr val="tx1"/>
                </a:solidFill>
              </a:rPr>
              <a:t>Рекомендації фахівцям психологічної служби під час роботи з дітьми із сімей ветеранів на с.10</a:t>
            </a:r>
            <a:endParaRPr lang="uk-UA" sz="2900" u="sng" dirty="0">
              <a:solidFill>
                <a:schemeClr val="tx1"/>
              </a:solidFill>
            </a:endParaRPr>
          </a:p>
          <a:p>
            <a:pPr marL="45720" indent="0">
              <a:buNone/>
            </a:pPr>
            <a:br>
              <a:rPr lang="uk-UA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2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785C9-DCEB-4919-BF81-C8CF71170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69" y="408374"/>
            <a:ext cx="10768613" cy="118960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Статеве виховання, дружба, кохання, рання вагітність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DFA345-FC7B-4593-8477-9584C75F1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1482571"/>
            <a:ext cx="9872871" cy="47140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актуальною проблема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сексуальної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Підлітки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цікавість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статевих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ранньої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вагітності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практик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запобіжних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контрацепції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звернень до психологів і соціальних педагогів з питань статевого виховання, дружби, кохання, ранньої вагітності становить 120 674, з них:  </a:t>
            </a:r>
            <a:r>
              <a:rPr lang="uk-UA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1803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(32 628) звернень батьків,  </a:t>
            </a:r>
            <a:r>
              <a:rPr lang="uk-UA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1821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(29 233) звернення педагогічних працівників, </a:t>
            </a:r>
            <a:r>
              <a:rPr lang="uk-UA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3187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(50 987) звернень здобувачів освіти, </a:t>
            </a:r>
            <a:r>
              <a:rPr lang="uk-UA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294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(7 826) звернень інших зацікавлених осіб.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 ДНУ «Інститут модернізації змісту освіти» за участі експертів, які представляють громадські організації України, розроблено навчально-методичні матеріали щодо впровадження КСО у закладах освіти с.13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Teen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dirty="0">
                <a:solidFill>
                  <a:schemeClr val="tx1"/>
                </a:solidFill>
              </a:rPr>
            </a:br>
            <a:endParaRPr lang="uk-UA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4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358490-ABE7-4D83-AF29-16B18E0B9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10309194" cy="8463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Інформаційно-психологічний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вербування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A61B3A-E094-4A3F-A2DE-24C8F3270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134" y="1802167"/>
            <a:ext cx="10154737" cy="466077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 через соціальні мережі, онлайн-ігри, а також різні </a:t>
            </a:r>
            <a:r>
              <a:rPr lang="uk-UA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псевдопатріотичні</a:t>
            </a:r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гуманітарні ініціативи. </a:t>
            </a:r>
          </a:p>
          <a:p>
            <a:pPr algn="just"/>
            <a:r>
              <a:rPr lang="uk-UA" sz="7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 убезпечити дітей від цих загроз, важливо вживати системних заходів на рівні сім’ї, школи та громади.</a:t>
            </a:r>
          </a:p>
          <a:p>
            <a:pPr algn="just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те, 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не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потрапити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«на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гачок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спецслужб є в онлайн-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до уроку за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покликанням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7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https://www.youtube.com/watch?v=Cb6oDN9Ha5g&amp;ab_channel=MONUKRAINE&amp;fbclid=IwY2xjawK86xhleHRuA2FlbQIxMABicmlkETFJVkhQbVZzeWd0d0VVbHdkAR6ZteOt6OkbQ5LruLQlcvLTARp4yM1nso6UIeuDhxSPajP9ZKMmVksG8jWMSw_aem_m-X87rbNOpnurNqqFEG_Lw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розробила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інформаційно-просвітницьких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вербування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диверсійної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7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покликанням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7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ru-RU" sz="7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eo.gov.ua/wp-content/uploads/2025/04/rekomendatsii-dlia-provedennia-informatsiyno-prosvitnytskykh-zakhodiv-shchodo-nedopushchennia-verbuvannia-ditey-ta-zaluchennia-ikh-do-dyversiynoi-diialnosti.pdf</a:t>
            </a:r>
            <a:endParaRPr lang="ru-RU" sz="7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7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</a:t>
            </a:r>
            <a:r>
              <a:rPr lang="ru-RU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7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с.15</a:t>
            </a:r>
            <a:endParaRPr lang="ru-RU" sz="7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ru-RU" sz="3600" dirty="0"/>
            </a:br>
            <a:br>
              <a:rPr lang="ru-RU" sz="2900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730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B51E7A-0758-45C3-87E5-53CC7596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F4F98F-3DD9-4082-A71C-FC93D7F76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95635"/>
            <a:ext cx="9872871" cy="46696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психоемоційного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 порушень у розвитку та функціонуванні психологічних механізмів. Під час проведення діагностики особливу увагу потрібно приділяти </a:t>
            </a:r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 впливу воєнного стану (стресових ситуацій та інших негативних чинників)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психічне здоров’я учасників освітнього процесу.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напрями діагностичної роботи с. 15.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комплектом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психодіагностичних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найтиповіших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апробованими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валідність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про </a:t>
            </a:r>
            <a:r>
              <a:rPr lang="ru-RU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с.17.</a:t>
            </a:r>
          </a:p>
          <a:p>
            <a:pPr algn="just"/>
            <a:br>
              <a:rPr lang="ru-RU" u="sng" dirty="0">
                <a:solidFill>
                  <a:schemeClr val="tx1"/>
                </a:solidFill>
              </a:rPr>
            </a:br>
            <a:br>
              <a:rPr lang="uk-UA" u="sng" dirty="0"/>
            </a:b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808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F1C3B0-6F9B-4882-B503-1F085010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26099E-60A9-4895-9E4B-97C2DE777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1420427"/>
            <a:ext cx="10252391" cy="51668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розладів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освітньому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актуальна в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та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профілактичної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травматичних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впливів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с.20-24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алкогольної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наркотичної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залежностей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підлітків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с.26-28</a:t>
            </a:r>
          </a:p>
          <a:p>
            <a:pPr algn="just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вигорання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с.28</a:t>
            </a:r>
          </a:p>
          <a:p>
            <a:pPr algn="just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с.28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розладів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с.29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суїцидальної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підлітків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с.29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ru-RU" sz="2900" dirty="0">
                <a:solidFill>
                  <a:schemeClr val="tx1"/>
                </a:solidFill>
              </a:rPr>
            </a:br>
            <a:endParaRPr lang="ru-RU" sz="29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93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B8D0-D266-4F7D-B36D-4FBC32EEB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 насильства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9DF6DF-4122-4DF2-BC51-A48B51BD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Фахівцями ДНУ «Інститут модернізації змісту освіти» розроблено спецкурси підвищення кваліфікації для слухачів (освітян) очно-дистанційної форми навчання, які схвалено для використання в освітньому процесі рішенням Вченої ради ДНУ «ІМЗО» з тем «Домашнє насильство», «</a:t>
            </a:r>
            <a:r>
              <a:rPr lang="uk-UA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Мобінг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https://imzo.gov.ua/diyalnist/osvitni-posluhy-pidvyshchennia-%20kvalifikatsii/osvitni-prohramy/</a:t>
            </a:r>
            <a:r>
              <a:rPr 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с.20</a:t>
            </a:r>
          </a:p>
          <a:p>
            <a:pPr algn="just"/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с.20</a:t>
            </a:r>
          </a:p>
          <a:p>
            <a:pPr algn="just"/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Гарячі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с.30</a:t>
            </a:r>
          </a:p>
          <a:p>
            <a:pPr algn="just"/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с.31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br>
              <a:rPr lang="ru-RU" dirty="0"/>
            </a:br>
            <a:br>
              <a:rPr lang="ru-RU" dirty="0"/>
            </a:br>
            <a:r>
              <a:rPr lang="en-US" dirty="0"/>
              <a:t> 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2747990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278</TotalTime>
  <Words>2065</Words>
  <Application>Microsoft Macintosh PowerPoint</Application>
  <PresentationFormat>Widescreen</PresentationFormat>
  <Paragraphs>114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Corbel</vt:lpstr>
      <vt:lpstr>Times New Roman</vt:lpstr>
      <vt:lpstr>Основа</vt:lpstr>
      <vt:lpstr>Пріоритетні напрямки роботи психологічної служби у системі освіти в 2025-2026  навчальному році</vt:lpstr>
      <vt:lpstr>Додаток до листа  ДНУ «Інститут модернізації змісту освіти» від 07.07.2025 № 21/08-586  Методичні рекомендації   </vt:lpstr>
      <vt:lpstr>Навчальна діяльність  </vt:lpstr>
      <vt:lpstr>Просвітницька робота </vt:lpstr>
      <vt:lpstr>Статеве виховання, дружба, кохання, рання вагітність</vt:lpstr>
      <vt:lpstr>Інформаційно-психологічний вплив для вербування дітей та молоді</vt:lpstr>
      <vt:lpstr>Діагностична робота </vt:lpstr>
      <vt:lpstr>Профілактична робота </vt:lpstr>
      <vt:lpstr>Профілактика насильства</vt:lpstr>
      <vt:lpstr>Постанова КМУ від 04 червня 2025 р. № 658  «Про затвердження Типової програми унеможливлення насильства та жорстокого поводження з дітьми»  (доступ за покликанням: https://bit.ly/4jG2Rdg)  </vt:lpstr>
      <vt:lpstr>Корекційна робота </vt:lpstr>
      <vt:lpstr>PowerPoint Presentation</vt:lpstr>
      <vt:lpstr>Психологічний супровід дітей з особливими освітніми потребами в умовах інклюзивної освіти</vt:lpstr>
      <vt:lpstr>Консультування</vt:lpstr>
      <vt:lpstr>Зв’язки з громадськістю </vt:lpstr>
      <vt:lpstr>Організаційно-методична робота </vt:lpstr>
      <vt:lpstr>Професійна майстерність фахівців психологічної служби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Пріоритетні напрямки роботи психологічної служби у системі освіти в 2025-2026  навчальному році</dc:title>
  <dc:creator>Admin</dc:creator>
  <cp:lastModifiedBy>Mariia Stsira</cp:lastModifiedBy>
  <cp:revision>26</cp:revision>
  <dcterms:created xsi:type="dcterms:W3CDTF">2025-08-27T14:56:12Z</dcterms:created>
  <dcterms:modified xsi:type="dcterms:W3CDTF">2025-09-01T15:32:32Z</dcterms:modified>
</cp:coreProperties>
</file>